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334" r:id="rId2"/>
    <p:sldId id="355" r:id="rId3"/>
    <p:sldId id="273" r:id="rId4"/>
    <p:sldId id="277" r:id="rId5"/>
    <p:sldId id="268" r:id="rId6"/>
    <p:sldId id="340" r:id="rId7"/>
    <p:sldId id="343" r:id="rId8"/>
    <p:sldId id="341" r:id="rId9"/>
    <p:sldId id="351" r:id="rId10"/>
    <p:sldId id="342" r:id="rId11"/>
    <p:sldId id="352" r:id="rId12"/>
    <p:sldId id="353" r:id="rId13"/>
    <p:sldId id="349" r:id="rId14"/>
    <p:sldId id="354" r:id="rId15"/>
    <p:sldId id="344" r:id="rId16"/>
    <p:sldId id="350" r:id="rId17"/>
    <p:sldId id="348" r:id="rId1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mass" initials="u"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05" autoAdjust="0"/>
  </p:normalViewPr>
  <p:slideViewPr>
    <p:cSldViewPr>
      <p:cViewPr>
        <p:scale>
          <a:sx n="87" d="100"/>
          <a:sy n="87" d="100"/>
        </p:scale>
        <p:origin x="-654" y="-450"/>
      </p:cViewPr>
      <p:guideLst>
        <p:guide orient="horz" pos="2160"/>
        <p:guide pos="2880"/>
      </p:guideLst>
    </p:cSldViewPr>
  </p:slideViewPr>
  <p:outlineViewPr>
    <p:cViewPr>
      <p:scale>
        <a:sx n="33" d="100"/>
        <a:sy n="33" d="100"/>
      </p:scale>
      <p:origin x="53"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74"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atin typeface="Arial" charset="0"/>
                <a:cs typeface="+mn-cs"/>
              </a:defRPr>
            </a:lvl1pPr>
          </a:lstStyle>
          <a:p>
            <a:pPr>
              <a:defRPr/>
            </a:pPr>
            <a:fld id="{69910D6C-86FC-4682-AE40-394069E3DD71}" type="datetimeFigureOut">
              <a:rPr lang="en-US"/>
              <a:pPr>
                <a:defRPr/>
              </a:pPr>
              <a:t>5/26/2014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473D362E-9FE1-4D31-90EE-40E892CC2AD1}" type="slidenum">
              <a:rPr lang="en-US"/>
              <a:pPr>
                <a:defRPr/>
              </a:pPr>
              <a:t>‹#›</a:t>
            </a:fld>
            <a:endParaRPr lang="en-US"/>
          </a:p>
        </p:txBody>
      </p:sp>
    </p:spTree>
    <p:extLst>
      <p:ext uri="{BB962C8B-B14F-4D97-AF65-F5344CB8AC3E}">
        <p14:creationId xmlns:p14="http://schemas.microsoft.com/office/powerpoint/2010/main" val="196572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atin typeface="Arial" charset="0"/>
                <a:cs typeface="+mn-cs"/>
              </a:defRPr>
            </a:lvl1pPr>
          </a:lstStyle>
          <a:p>
            <a:pPr>
              <a:defRPr/>
            </a:pPr>
            <a:fld id="{37B22477-6FED-4551-ADCF-3D4DE47E2DD1}" type="datetimeFigureOut">
              <a:rPr lang="en-US"/>
              <a:pPr>
                <a:defRPr/>
              </a:pPr>
              <a:t>5/26/2014</a:t>
            </a:fld>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atin typeface="Arial" charset="0"/>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atin typeface="Arial" charset="0"/>
                <a:cs typeface="+mn-cs"/>
              </a:defRPr>
            </a:lvl1pPr>
          </a:lstStyle>
          <a:p>
            <a:pPr>
              <a:defRPr/>
            </a:pPr>
            <a:fld id="{4B72B913-8403-45B6-BF01-3E2A4B9999D1}" type="slidenum">
              <a:rPr lang="en-US"/>
              <a:pPr>
                <a:defRPr/>
              </a:pPr>
              <a:t>‹#›</a:t>
            </a:fld>
            <a:endParaRPr lang="en-US"/>
          </a:p>
        </p:txBody>
      </p:sp>
    </p:spTree>
    <p:extLst>
      <p:ext uri="{BB962C8B-B14F-4D97-AF65-F5344CB8AC3E}">
        <p14:creationId xmlns:p14="http://schemas.microsoft.com/office/powerpoint/2010/main" val="27400430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14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16F44AA4-27E5-4804-AD71-FF3D2FB0CE8F}" type="slidenum">
              <a:rPr lang="en-US" altLang="en-US" smtClean="0"/>
              <a:pPr eaLnBrk="1" hangingPunct="1">
                <a:defRPr/>
              </a:pPr>
              <a:t>1</a:t>
            </a:fld>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DC95904-11C5-4316-A894-1AC061E82CEF}" type="slidenum">
              <a:rPr lang="en-US" altLang="en-US" smtClean="0"/>
              <a:pPr eaLnBrk="1" hangingPunct="1">
                <a:defRPr/>
              </a:pPr>
              <a:t>10</a:t>
            </a:fld>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11</a:t>
            </a:fld>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12</a:t>
            </a:fld>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DC95904-11C5-4316-A894-1AC061E82CEF}" type="slidenum">
              <a:rPr lang="en-US" altLang="en-US" smtClean="0"/>
              <a:pPr eaLnBrk="1" hangingPunct="1">
                <a:defRPr/>
              </a:pPr>
              <a:t>13</a:t>
            </a:fld>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14</a:t>
            </a:fld>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DC95904-11C5-4316-A894-1AC061E82CEF}" type="slidenum">
              <a:rPr lang="en-US" altLang="en-US" smtClean="0"/>
              <a:pPr eaLnBrk="1" hangingPunct="1">
                <a:defRPr/>
              </a:pPr>
              <a:t>16</a:t>
            </a:fld>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smtClean="0"/>
              <a:t>A key part of the screening process includes communicating results of the screening tool to parents.  This can be a highly emotional experience, particularly if the screener has detected concerns.</a:t>
            </a:r>
          </a:p>
          <a:p>
            <a:endParaRPr lang="en-US" altLang="en-US" sz="1600" smtClean="0"/>
          </a:p>
          <a:p>
            <a:r>
              <a:rPr lang="en-US" altLang="en-US" sz="1600" smtClean="0"/>
              <a:t>Good communication skills are essential to help parents understand concerns and ensure their child sees appropriate specialists.</a:t>
            </a:r>
          </a:p>
          <a:p>
            <a:endParaRPr lang="en-US" altLang="en-US" sz="1600" smtClean="0"/>
          </a:p>
          <a:p>
            <a:r>
              <a:rPr lang="en-US" altLang="en-US" sz="1600" smtClean="0"/>
              <a:t>It is important for clinicians to understand how different childrearing practices and cultural norms may influence key decisions that parents make regarding their child including obtaining evaluations and treatment, future planning, and acceptance of the child’s diagnosis.</a:t>
            </a:r>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634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F8BABAE6-7190-4CFE-A967-DCB41AF43674}" type="slidenum">
              <a:rPr lang="en-US" altLang="en-US" smtClean="0"/>
              <a:pPr eaLnBrk="1" hangingPunct="1">
                <a:defRPr/>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3</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4</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8DC95904-11C5-4316-A894-1AC061E82CEF}" type="slidenum">
              <a:rPr lang="en-US" altLang="en-US" smtClean="0"/>
              <a:pPr eaLnBrk="1" hangingPunct="1">
                <a:defRPr/>
              </a:pPr>
              <a:t>5</a:t>
            </a:fld>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6758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4D8DC276-BA3B-41F2-A452-95BF02149EEF}" type="slidenum">
              <a:rPr lang="en-US" altLang="en-US" smtClean="0"/>
              <a:pPr eaLnBrk="1" hangingPunct="1">
                <a:defRPr/>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p:cNvSpPr>
          <p:nvPr>
            <p:ph type="sldImg"/>
          </p:nvPr>
        </p:nvSpPr>
        <p:spPr bwMode="auto">
          <a:xfrm>
            <a:off x="1181100" y="696913"/>
            <a:ext cx="4648200" cy="348615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Follow up with audience responses to encourage more discussion:</a:t>
            </a:r>
          </a:p>
          <a:p>
            <a:endParaRPr lang="en-US" altLang="en-US" smtClean="0"/>
          </a:p>
          <a:p>
            <a:r>
              <a:rPr lang="en-US" altLang="en-US" smtClean="0"/>
              <a:t>What in the case supports that?</a:t>
            </a:r>
          </a:p>
          <a:p>
            <a:r>
              <a:rPr lang="en-US" altLang="en-US" smtClean="0"/>
              <a:t>Why do you think that?</a:t>
            </a:r>
          </a:p>
          <a:p>
            <a:r>
              <a:rPr lang="en-US" altLang="en-US" smtClean="0"/>
              <a:t>What makes you say that?</a:t>
            </a:r>
          </a:p>
        </p:txBody>
      </p:sp>
      <p:sp>
        <p:nvSpPr>
          <p:cNvPr id="696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defRPr/>
            </a:pPr>
            <a:fld id="{B9B788AD-C66B-4570-AF3F-39C249E829E8}" type="slidenum">
              <a:rPr lang="en-US" altLang="en-US" smtClean="0"/>
              <a:pPr eaLnBrk="1" hangingPunct="1">
                <a:defRPr/>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2" descr="CDC_AUT_Curriculum_PP#1B0DD.jpg                                0001A83F Oscar 1TB                      C4B9069E:"/>
          <p:cNvPicPr>
            <a:picLocks noChangeAspect="1" noChangeArrowheads="1"/>
          </p:cNvPicPr>
          <p:nvPr userDrawn="1"/>
        </p:nvPicPr>
        <p:blipFill>
          <a:blip r:embed="rId2">
            <a:extLst>
              <a:ext uri="{28A0092B-C50C-407E-A947-70E740481C1C}">
                <a14:useLocalDpi xmlns:a14="http://schemas.microsoft.com/office/drawing/2010/main" val="0"/>
              </a:ext>
            </a:extLst>
          </a:blip>
          <a:srcRect l="22496" t="21106" r="22513" b="23883"/>
          <a:stretch>
            <a:fillRect/>
          </a:stretch>
        </p:blipFill>
        <p:spPr bwMode="auto">
          <a:xfrm>
            <a:off x="2286000" y="1066800"/>
            <a:ext cx="457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11"/>
          <p:cNvSpPr txBox="1">
            <a:spLocks noChangeArrowheads="1"/>
          </p:cNvSpPr>
          <p:nvPr userDrawn="1"/>
        </p:nvSpPr>
        <p:spPr bwMode="auto">
          <a:xfrm>
            <a:off x="544513" y="4365625"/>
            <a:ext cx="8001000" cy="1915909"/>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100" b="1" dirty="0" smtClean="0">
                <a:solidFill>
                  <a:srgbClr val="604A7B"/>
                </a:solidFill>
                <a:cs typeface="Arial" charset="0"/>
              </a:rPr>
              <a:t>Authors:</a:t>
            </a:r>
          </a:p>
          <a:p>
            <a:pPr algn="ctr" eaLnBrk="1" hangingPunct="1">
              <a:defRPr/>
            </a:pPr>
            <a:r>
              <a:rPr lang="en-US" altLang="en-US" sz="1100" dirty="0" smtClean="0">
                <a:solidFill>
                  <a:srgbClr val="604A7B"/>
                </a:solidFill>
                <a:cs typeface="+mn-cs"/>
              </a:rPr>
              <a:t>Stephanie</a:t>
            </a:r>
            <a:r>
              <a:rPr lang="en-US" altLang="en-US" sz="1100" baseline="0" dirty="0" smtClean="0">
                <a:solidFill>
                  <a:srgbClr val="604A7B"/>
                </a:solidFill>
                <a:cs typeface="+mn-cs"/>
              </a:rPr>
              <a:t> Blenner</a:t>
            </a:r>
            <a:r>
              <a:rPr lang="en-US" altLang="en-US" sz="1100" dirty="0" smtClean="0">
                <a:solidFill>
                  <a:srgbClr val="604A7B"/>
                </a:solidFill>
                <a:cs typeface="+mn-cs"/>
              </a:rPr>
              <a:t>, MD, Boston University School of Medicine</a:t>
            </a:r>
          </a:p>
          <a:p>
            <a:pPr algn="ctr" eaLnBrk="1" hangingPunct="1">
              <a:defRPr/>
            </a:pPr>
            <a:r>
              <a:rPr lang="en-US" altLang="en-US" sz="1100" dirty="0" smtClean="0">
                <a:solidFill>
                  <a:srgbClr val="604A7B"/>
                </a:solidFill>
                <a:cs typeface="+mn-cs"/>
              </a:rPr>
              <a:t>Roula Choueiri,</a:t>
            </a:r>
            <a:r>
              <a:rPr lang="en-US" altLang="en-US" sz="1100" baseline="0" dirty="0" smtClean="0">
                <a:solidFill>
                  <a:srgbClr val="604A7B"/>
                </a:solidFill>
                <a:cs typeface="+mn-cs"/>
              </a:rPr>
              <a:t> MD</a:t>
            </a:r>
            <a:r>
              <a:rPr lang="en-US" altLang="en-US" sz="1100" dirty="0" smtClean="0">
                <a:solidFill>
                  <a:srgbClr val="604A7B"/>
                </a:solidFill>
                <a:cs typeface="+mn-cs"/>
              </a:rPr>
              <a:t>, Tufts University School of Medicine</a:t>
            </a:r>
          </a:p>
          <a:p>
            <a:pPr algn="ctr" eaLnBrk="1" hangingPunct="1">
              <a:defRPr/>
            </a:pPr>
            <a:endParaRPr lang="en-US" altLang="en-US" sz="1100" dirty="0" smtClean="0">
              <a:solidFill>
                <a:srgbClr val="898989"/>
              </a:solidFill>
              <a:cs typeface="+mn-cs"/>
            </a:endParaRPr>
          </a:p>
          <a:p>
            <a:pPr algn="ctr" eaLnBrk="1" hangingPunct="1">
              <a:defRPr/>
            </a:pPr>
            <a:r>
              <a:rPr lang="en-US" altLang="en-US" sz="1100" b="1" dirty="0" smtClean="0">
                <a:solidFill>
                  <a:srgbClr val="604A7B"/>
                </a:solidFill>
                <a:cs typeface="Arial" charset="0"/>
              </a:rPr>
              <a:t>Editors:</a:t>
            </a:r>
          </a:p>
          <a:p>
            <a:pPr algn="ctr" eaLnBrk="1" hangingPunct="1">
              <a:defRPr/>
            </a:pPr>
            <a:r>
              <a:rPr lang="en-US" altLang="en-US" sz="1100" dirty="0" smtClean="0">
                <a:solidFill>
                  <a:srgbClr val="604A7B"/>
                </a:solidFill>
                <a:cs typeface="Arial" charset="0"/>
              </a:rPr>
              <a:t>Kathleen Braden, MD, University of Massachusetts-Eunice Kennedy Shriver Center</a:t>
            </a:r>
          </a:p>
          <a:p>
            <a:pPr algn="ctr" eaLnBrk="1" hangingPunct="1">
              <a:defRPr/>
            </a:pPr>
            <a:r>
              <a:rPr lang="en-US" altLang="en-US" sz="1100" dirty="0" smtClean="0">
                <a:solidFill>
                  <a:srgbClr val="604A7B"/>
                </a:solidFill>
                <a:cs typeface="Arial" charset="0"/>
              </a:rPr>
              <a:t>Elaine Gabovitch, MPA, University of Massachusetts-Eunice Kennedy Shriver Center</a:t>
            </a:r>
          </a:p>
          <a:p>
            <a:pPr algn="ctr" eaLnBrk="1" hangingPunct="1">
              <a:defRPr/>
            </a:pPr>
            <a:endParaRPr lang="en-US" altLang="en-US" sz="1100" dirty="0" smtClean="0">
              <a:solidFill>
                <a:srgbClr val="604A7B"/>
              </a:solidFill>
              <a:cs typeface="Arial" charset="0"/>
            </a:endParaRPr>
          </a:p>
          <a:p>
            <a:pPr algn="ctr" eaLnBrk="1" hangingPunct="1">
              <a:defRPr/>
            </a:pPr>
            <a:r>
              <a:rPr lang="en-US" altLang="en-US" sz="1100" i="1" dirty="0" smtClean="0">
                <a:solidFill>
                  <a:srgbClr val="604A7B"/>
                </a:solidFill>
                <a:cs typeface="Arial" charset="0"/>
              </a:rPr>
              <a:t>The</a:t>
            </a:r>
            <a:r>
              <a:rPr lang="en-US" altLang="en-US" sz="1100" i="1" baseline="0" dirty="0" smtClean="0">
                <a:solidFill>
                  <a:srgbClr val="604A7B"/>
                </a:solidFill>
                <a:cs typeface="Arial" charset="0"/>
              </a:rPr>
              <a:t> Massachusetts Act Early Campaign is the state chapter of the national CDC’s “Learn the Signs. Act Early.” Program</a:t>
            </a:r>
            <a:endParaRPr lang="en-US" altLang="en-US" sz="1100" i="1" dirty="0" smtClean="0">
              <a:solidFill>
                <a:srgbClr val="898989"/>
              </a:solidFill>
              <a:cs typeface="Arial" charset="0"/>
            </a:endParaRPr>
          </a:p>
          <a:p>
            <a:pPr eaLnBrk="1" hangingPunct="1">
              <a:spcBef>
                <a:spcPct val="50000"/>
              </a:spcBef>
              <a:defRPr/>
            </a:pPr>
            <a:endParaRPr lang="en-US" altLang="en-US" sz="1300" dirty="0" smtClean="0">
              <a:latin typeface="Calibri" pitchFamily="34" charset="0"/>
              <a:cs typeface="+mn-cs"/>
            </a:endParaRPr>
          </a:p>
        </p:txBody>
      </p:sp>
      <p:sp>
        <p:nvSpPr>
          <p:cNvPr id="4" name="Date Placeholder 3"/>
          <p:cNvSpPr>
            <a:spLocks noGrp="1"/>
          </p:cNvSpPr>
          <p:nvPr>
            <p:ph type="dt" sz="half" idx="10"/>
          </p:nvPr>
        </p:nvSpPr>
        <p:spPr/>
        <p:txBody>
          <a:bodyPr/>
          <a:lstStyle>
            <a:lvl1pPr>
              <a:defRPr/>
            </a:lvl1pPr>
          </a:lstStyle>
          <a:p>
            <a:pPr>
              <a:defRPr/>
            </a:pPr>
            <a:fld id="{D73804A8-771C-40BA-826E-5FA2B27C80E4}" type="datetimeFigureOut">
              <a:rPr lang="en-US"/>
              <a:pPr>
                <a:defRPr/>
              </a:pPr>
              <a:t>5/26/2014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0CFE7C6-1299-4B5F-BA97-D6BBA85F6E5E}" type="slidenum">
              <a:rPr lang="en-US"/>
              <a:pPr>
                <a:defRPr/>
              </a:pPr>
              <a:t>‹#›</a:t>
            </a:fld>
            <a:endParaRPr lang="en-US"/>
          </a:p>
        </p:txBody>
      </p:sp>
    </p:spTree>
    <p:extLst>
      <p:ext uri="{BB962C8B-B14F-4D97-AF65-F5344CB8AC3E}">
        <p14:creationId xmlns:p14="http://schemas.microsoft.com/office/powerpoint/2010/main" val="3842227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E6D62E1-E325-4D25-9E89-1435FB15EF25}" type="datetimeFigureOut">
              <a:rPr lang="en-US"/>
              <a:pPr>
                <a:defRPr/>
              </a:pPr>
              <a:t>5/26/2014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600639-F449-4CEE-BA1E-E94CD9A04EC0}" type="slidenum">
              <a:rPr lang="en-US"/>
              <a:pPr>
                <a:defRPr/>
              </a:pPr>
              <a:t>‹#›</a:t>
            </a:fld>
            <a:endParaRPr lang="en-US"/>
          </a:p>
        </p:txBody>
      </p:sp>
    </p:spTree>
    <p:extLst>
      <p:ext uri="{BB962C8B-B14F-4D97-AF65-F5344CB8AC3E}">
        <p14:creationId xmlns:p14="http://schemas.microsoft.com/office/powerpoint/2010/main" val="1635951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434A2D-A09B-469B-8316-092778F31294}" type="datetimeFigureOut">
              <a:rPr lang="en-US"/>
              <a:pPr>
                <a:defRPr/>
              </a:pPr>
              <a:t>5/26/2014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C50C15A-F6CA-4E8F-A366-51BE4F92CDD3}" type="slidenum">
              <a:rPr lang="en-US"/>
              <a:pPr>
                <a:defRPr/>
              </a:pPr>
              <a:t>‹#›</a:t>
            </a:fld>
            <a:endParaRPr lang="en-US"/>
          </a:p>
        </p:txBody>
      </p:sp>
    </p:spTree>
    <p:extLst>
      <p:ext uri="{BB962C8B-B14F-4D97-AF65-F5344CB8AC3E}">
        <p14:creationId xmlns:p14="http://schemas.microsoft.com/office/powerpoint/2010/main" val="3308329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2AB4E21-B329-4A62-B490-5509E2F9EB1B}" type="datetimeFigureOut">
              <a:rPr lang="en-US"/>
              <a:pPr>
                <a:defRPr/>
              </a:pPr>
              <a:t>5/26/2014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4F8E4E-D38B-47FD-B48D-7F90CEE57EDB}" type="slidenum">
              <a:rPr lang="en-US"/>
              <a:pPr>
                <a:defRPr/>
              </a:pPr>
              <a:t>‹#›</a:t>
            </a:fld>
            <a:endParaRPr lang="en-US"/>
          </a:p>
        </p:txBody>
      </p:sp>
    </p:spTree>
    <p:extLst>
      <p:ext uri="{BB962C8B-B14F-4D97-AF65-F5344CB8AC3E}">
        <p14:creationId xmlns:p14="http://schemas.microsoft.com/office/powerpoint/2010/main" val="506010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4E62D7-A215-4951-8D70-543116367118}" type="datetimeFigureOut">
              <a:rPr lang="en-US"/>
              <a:pPr>
                <a:defRPr/>
              </a:pPr>
              <a:t>5/26/2014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46FB23-9335-4D6F-9475-C2AE99A889B2}" type="slidenum">
              <a:rPr lang="en-US"/>
              <a:pPr>
                <a:defRPr/>
              </a:pPr>
              <a:t>‹#›</a:t>
            </a:fld>
            <a:endParaRPr lang="en-US"/>
          </a:p>
        </p:txBody>
      </p:sp>
    </p:spTree>
    <p:extLst>
      <p:ext uri="{BB962C8B-B14F-4D97-AF65-F5344CB8AC3E}">
        <p14:creationId xmlns:p14="http://schemas.microsoft.com/office/powerpoint/2010/main" val="28475776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110401" y="1339814"/>
            <a:ext cx="4694597" cy="1456944"/>
          </a:xfrm>
          <a:prstGeom prst="rect">
            <a:avLst/>
          </a:prstGeom>
        </p:spPr>
      </p:pic>
      <p:sp>
        <p:nvSpPr>
          <p:cNvPr id="4" name="Rectangle 3"/>
          <p:cNvSpPr/>
          <p:nvPr userDrawn="1"/>
        </p:nvSpPr>
        <p:spPr>
          <a:xfrm>
            <a:off x="1828800" y="2971800"/>
            <a:ext cx="5257800" cy="969496"/>
          </a:xfrm>
          <a:prstGeom prst="rect">
            <a:avLst/>
          </a:prstGeom>
        </p:spPr>
        <p:txBody>
          <a:bodyPr wrap="square">
            <a:spAutoFit/>
          </a:bodyPr>
          <a:lstStyle/>
          <a:p>
            <a:pPr marL="342900" lvl="0" indent="-342900" algn="ctr" rtl="0" eaLnBrk="0" fontAlgn="base" hangingPunct="0">
              <a:spcBef>
                <a:spcPct val="0"/>
              </a:spcBef>
              <a:spcAft>
                <a:spcPct val="0"/>
              </a:spcAft>
              <a:buFont typeface="Arial" charset="0"/>
              <a:buNone/>
            </a:pPr>
            <a:r>
              <a:rPr lang="en-US" sz="1500" b="0" kern="1200" dirty="0" smtClean="0">
                <a:solidFill>
                  <a:srgbClr val="604A7B"/>
                </a:solidFill>
                <a:latin typeface="Arial" charset="0"/>
                <a:ea typeface="+mn-ea"/>
                <a:cs typeface="+mn-cs"/>
              </a:rPr>
              <a:t>Developed in partnership</a:t>
            </a:r>
            <a:r>
              <a:rPr lang="en-US" sz="1500" b="0" kern="1200" baseline="0" dirty="0" smtClean="0">
                <a:solidFill>
                  <a:srgbClr val="604A7B"/>
                </a:solidFill>
                <a:latin typeface="Arial" charset="0"/>
                <a:ea typeface="+mn-ea"/>
                <a:cs typeface="+mn-cs"/>
              </a:rPr>
              <a:t> with</a:t>
            </a:r>
            <a:endParaRPr lang="en-US" sz="1500" b="0" kern="1200" dirty="0" smtClean="0">
              <a:solidFill>
                <a:srgbClr val="604A7B"/>
              </a:solidFill>
              <a:latin typeface="Arial" charset="0"/>
              <a:ea typeface="+mn-ea"/>
              <a:cs typeface="+mn-cs"/>
            </a:endParaRP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The Deborah Munroe Noonan Memorial Research Fund,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administered by The Medical Foundation, a division of </a:t>
            </a:r>
            <a:r>
              <a:rPr lang="en-US" sz="1400" b="0" kern="1200" dirty="0" err="1" smtClean="0">
                <a:solidFill>
                  <a:srgbClr val="604A7B"/>
                </a:solidFill>
                <a:latin typeface="Arial" charset="0"/>
                <a:ea typeface="+mn-ea"/>
                <a:cs typeface="+mn-cs"/>
              </a:rPr>
              <a:t>HRiA</a:t>
            </a:r>
            <a:r>
              <a:rPr lang="en-US" sz="1400" b="0" kern="1200" dirty="0" smtClean="0">
                <a:solidFill>
                  <a:srgbClr val="604A7B"/>
                </a:solidFill>
                <a:latin typeface="Arial" charset="0"/>
                <a:ea typeface="+mn-ea"/>
                <a:cs typeface="+mn-cs"/>
              </a:rPr>
              <a:t>. Bank of America, N.A.</a:t>
            </a:r>
          </a:p>
        </p:txBody>
      </p:sp>
      <p:sp>
        <p:nvSpPr>
          <p:cNvPr id="5" name="Rectangle 4"/>
          <p:cNvSpPr/>
          <p:nvPr userDrawn="1"/>
        </p:nvSpPr>
        <p:spPr>
          <a:xfrm>
            <a:off x="533400" y="4114800"/>
            <a:ext cx="8153400" cy="1384995"/>
          </a:xfrm>
          <a:prstGeom prst="rect">
            <a:avLst/>
          </a:prstGeom>
        </p:spPr>
        <p:txBody>
          <a:bodyPr wrap="square">
            <a:spAutoFit/>
          </a:bodyPr>
          <a:lstStyle/>
          <a:p>
            <a:pPr marL="342900" lvl="0" indent="-342900" algn="ctr" rtl="0" eaLnBrk="0" fontAlgn="base" hangingPunct="0">
              <a:spcBef>
                <a:spcPct val="0"/>
              </a:spcBef>
              <a:spcAft>
                <a:spcPct val="0"/>
              </a:spcAft>
              <a:buFont typeface="Arial" charset="0"/>
              <a:buNone/>
            </a:pPr>
            <a:r>
              <a:rPr lang="en-US" sz="1400" b="1" kern="1200" dirty="0" smtClean="0">
                <a:solidFill>
                  <a:srgbClr val="604A7B"/>
                </a:solidFill>
                <a:latin typeface="Arial" charset="0"/>
                <a:ea typeface="+mn-ea"/>
                <a:cs typeface="+mn-cs"/>
              </a:rPr>
              <a:t>Additional support from: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Centers for Disease Control and Prevention (CDC) “Learn the Signs. Act Early.” campaign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Health Resources &amp; Services Administration-Maternal &amp; Child Health Bureau (HRSA-MCHB)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Association for Maternal and Child Health Programs (AMCHP)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Association for University Centers on Disabilities (AUCD) </a:t>
            </a:r>
          </a:p>
          <a:p>
            <a:pPr marL="342900" lvl="0" indent="-342900" algn="ctr" rtl="0" eaLnBrk="0" fontAlgn="base" hangingPunct="0">
              <a:spcBef>
                <a:spcPct val="0"/>
              </a:spcBef>
              <a:spcAft>
                <a:spcPct val="0"/>
              </a:spcAft>
              <a:buFont typeface="Arial" charset="0"/>
              <a:buNone/>
            </a:pPr>
            <a:r>
              <a:rPr lang="en-US" sz="1400" b="0" kern="1200" dirty="0" smtClean="0">
                <a:solidFill>
                  <a:srgbClr val="604A7B"/>
                </a:solidFill>
                <a:latin typeface="Arial" charset="0"/>
                <a:ea typeface="+mn-ea"/>
                <a:cs typeface="+mn-cs"/>
              </a:rPr>
              <a:t>Porter Novelli</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Rectangle 1"/>
          <p:cNvSpPr/>
          <p:nvPr userDrawn="1"/>
        </p:nvSpPr>
        <p:spPr>
          <a:xfrm>
            <a:off x="0" y="2895600"/>
            <a:ext cx="91440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bg1"/>
              </a:solidFill>
            </a:endParaRPr>
          </a:p>
        </p:txBody>
      </p:sp>
      <p:sp>
        <p:nvSpPr>
          <p:cNvPr id="3" name="Rectangle 2"/>
          <p:cNvSpPr/>
          <p:nvPr userDrawn="1"/>
        </p:nvSpPr>
        <p:spPr>
          <a:xfrm>
            <a:off x="0" y="0"/>
            <a:ext cx="9144000" cy="3505200"/>
          </a:xfrm>
          <a:prstGeom prst="rect">
            <a:avLst/>
          </a:prstGeom>
          <a:solidFill>
            <a:srgbClr val="B7A5D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506655" y="76200"/>
            <a:ext cx="1786203"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1"/>
          <p:cNvSpPr txBox="1">
            <a:spLocks noChangeArrowheads="1"/>
          </p:cNvSpPr>
          <p:nvPr userDrawn="1"/>
        </p:nvSpPr>
        <p:spPr bwMode="auto">
          <a:xfrm>
            <a:off x="0" y="4887913"/>
            <a:ext cx="9144000" cy="1938992"/>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200" b="1" dirty="0" smtClean="0">
                <a:solidFill>
                  <a:schemeClr val="tx1"/>
                </a:solidFill>
                <a:cs typeface="Arial" charset="0"/>
              </a:rPr>
              <a:t>Authors:</a:t>
            </a:r>
          </a:p>
          <a:p>
            <a:pPr algn="ctr" eaLnBrk="1" hangingPunct="1">
              <a:defRPr/>
            </a:pPr>
            <a:r>
              <a:rPr lang="en-US" altLang="en-US" sz="1200" dirty="0" smtClean="0">
                <a:solidFill>
                  <a:schemeClr val="tx1"/>
                </a:solidFill>
                <a:cs typeface="Arial" charset="0"/>
              </a:rPr>
              <a:t>Kathleen Braden, MD, University of Massachusetts-Eunice Kennedy Shriver Center</a:t>
            </a:r>
          </a:p>
          <a:p>
            <a:pPr algn="ctr" eaLnBrk="1" hangingPunct="1">
              <a:defRPr/>
            </a:pPr>
            <a:r>
              <a:rPr lang="en-US" altLang="en-US" sz="1200" dirty="0" smtClean="0">
                <a:solidFill>
                  <a:schemeClr val="tx1"/>
                </a:solidFill>
                <a:cs typeface="Arial" charset="0"/>
              </a:rPr>
              <a:t>Elaine Gabovitch, MPA, University of Massachusetts-Eunice Kennedy Shriver Center</a:t>
            </a:r>
          </a:p>
          <a:p>
            <a:pPr algn="ctr" eaLnBrk="1" hangingPunct="1">
              <a:defRPr/>
            </a:pPr>
            <a:r>
              <a:rPr lang="en-US" altLang="en-US" sz="1200" kern="1200" dirty="0" smtClean="0">
                <a:solidFill>
                  <a:schemeClr val="tx1"/>
                </a:solidFill>
                <a:latin typeface="Arial" charset="0"/>
                <a:ea typeface="+mn-ea"/>
                <a:cs typeface="Arial" charset="0"/>
              </a:rPr>
              <a:t>Nicole Prudent, MD, </a:t>
            </a:r>
            <a:r>
              <a:rPr lang="en-US" altLang="en-US" sz="1200" kern="1200" dirty="0" smtClean="0">
                <a:solidFill>
                  <a:schemeClr val="tx1"/>
                </a:solidFill>
                <a:latin typeface="Arial" charset="0"/>
                <a:ea typeface="+mn-ea"/>
                <a:cs typeface="Arial" pitchFamily="34" charset="0"/>
              </a:rPr>
              <a:t>Boston University School of Medicine</a:t>
            </a:r>
          </a:p>
          <a:p>
            <a:pPr algn="ctr" eaLnBrk="1" hangingPunct="1">
              <a:defRPr/>
            </a:pPr>
            <a:r>
              <a:rPr lang="en-US" altLang="en-US" sz="1200" b="1" dirty="0" smtClean="0">
                <a:solidFill>
                  <a:schemeClr val="tx1"/>
                </a:solidFill>
                <a:cs typeface="Arial" charset="0"/>
              </a:rPr>
              <a:t>Editors:</a:t>
            </a:r>
          </a:p>
          <a:p>
            <a:pPr algn="ctr" eaLnBrk="1" hangingPunct="1">
              <a:defRPr/>
            </a:pPr>
            <a:r>
              <a:rPr lang="en-US" altLang="en-US" sz="1200" kern="1200" dirty="0" smtClean="0">
                <a:solidFill>
                  <a:schemeClr val="tx1"/>
                </a:solidFill>
                <a:latin typeface="Arial" charset="0"/>
                <a:ea typeface="+mn-ea"/>
                <a:cs typeface="Arial" pitchFamily="34" charset="0"/>
              </a:rPr>
              <a:t>Stephanie</a:t>
            </a:r>
            <a:r>
              <a:rPr lang="en-US" altLang="en-US" sz="1200" kern="1200" baseline="0" dirty="0" smtClean="0">
                <a:solidFill>
                  <a:schemeClr val="tx1"/>
                </a:solidFill>
                <a:latin typeface="Arial" charset="0"/>
                <a:ea typeface="+mn-ea"/>
                <a:cs typeface="Arial" pitchFamily="34" charset="0"/>
              </a:rPr>
              <a:t> Blenner</a:t>
            </a:r>
            <a:r>
              <a:rPr lang="en-US" altLang="en-US" sz="1200" kern="1200" dirty="0" smtClean="0">
                <a:solidFill>
                  <a:schemeClr val="tx1"/>
                </a:solidFill>
                <a:latin typeface="Arial" charset="0"/>
                <a:ea typeface="+mn-ea"/>
                <a:cs typeface="Arial" pitchFamily="34" charset="0"/>
              </a:rPr>
              <a:t>, MD, Boston University School of Medicine</a:t>
            </a:r>
          </a:p>
          <a:p>
            <a:pPr algn="ctr" eaLnBrk="1" hangingPunct="1">
              <a:defRPr/>
            </a:pPr>
            <a:r>
              <a:rPr lang="en-US" altLang="en-US" sz="1200" kern="1200" dirty="0" smtClean="0">
                <a:solidFill>
                  <a:schemeClr val="tx1"/>
                </a:solidFill>
                <a:latin typeface="Arial" charset="0"/>
                <a:ea typeface="+mn-ea"/>
                <a:cs typeface="Arial" pitchFamily="34" charset="0"/>
              </a:rPr>
              <a:t>Jessie Charles, MPA, Accredited Representative, Board of Immigrant Appeals, Catholic Charities</a:t>
            </a:r>
          </a:p>
          <a:p>
            <a:pPr algn="ctr" eaLnBrk="1" hangingPunct="1">
              <a:defRPr/>
            </a:pPr>
            <a:r>
              <a:rPr lang="en-US" altLang="en-US" sz="1200" kern="1200" dirty="0" smtClean="0">
                <a:solidFill>
                  <a:schemeClr val="tx1"/>
                </a:solidFill>
                <a:latin typeface="Arial" charset="0"/>
                <a:ea typeface="+mn-ea"/>
                <a:cs typeface="Arial" pitchFamily="34" charset="0"/>
              </a:rPr>
              <a:t>Roula Choueiri,</a:t>
            </a:r>
            <a:r>
              <a:rPr lang="en-US" altLang="en-US" sz="1200" kern="1200" baseline="0" dirty="0" smtClean="0">
                <a:solidFill>
                  <a:schemeClr val="tx1"/>
                </a:solidFill>
                <a:latin typeface="Arial" charset="0"/>
                <a:ea typeface="+mn-ea"/>
                <a:cs typeface="Arial" pitchFamily="34" charset="0"/>
              </a:rPr>
              <a:t> MD</a:t>
            </a:r>
            <a:r>
              <a:rPr lang="en-US" altLang="en-US" sz="1200" kern="1200" dirty="0" smtClean="0">
                <a:solidFill>
                  <a:schemeClr val="tx1"/>
                </a:solidFill>
                <a:latin typeface="Arial" charset="0"/>
                <a:ea typeface="+mn-ea"/>
                <a:cs typeface="Arial" pitchFamily="34" charset="0"/>
              </a:rPr>
              <a:t>, Tufts University School of Medicine</a:t>
            </a:r>
          </a:p>
          <a:p>
            <a:pPr algn="ctr" eaLnBrk="1" hangingPunct="1">
              <a:defRPr/>
            </a:pPr>
            <a:endParaRPr lang="en-US" altLang="en-US" sz="1200" dirty="0" smtClean="0">
              <a:solidFill>
                <a:schemeClr val="tx1"/>
              </a:solidFill>
              <a:cs typeface="Arial" charset="0"/>
            </a:endParaRPr>
          </a:p>
          <a:p>
            <a:pPr algn="ctr" eaLnBrk="1" hangingPunct="1">
              <a:defRPr/>
            </a:pPr>
            <a:r>
              <a:rPr lang="en-US" altLang="en-US" sz="1200" i="1" dirty="0" smtClean="0">
                <a:solidFill>
                  <a:schemeClr val="tx1"/>
                </a:solidFill>
                <a:cs typeface="Arial" charset="0"/>
              </a:rPr>
              <a:t>The</a:t>
            </a:r>
            <a:r>
              <a:rPr lang="en-US" altLang="en-US" sz="1200" i="1" baseline="0" dirty="0" smtClean="0">
                <a:solidFill>
                  <a:schemeClr val="tx1"/>
                </a:solidFill>
                <a:cs typeface="Arial" charset="0"/>
              </a:rPr>
              <a:t> Massachusetts Act Early Campaign is the state chapter of the national CDC’s “Learn the Signs. Act Early.” Program.</a:t>
            </a:r>
            <a:endParaRPr lang="en-US" altLang="en-US" sz="1200" i="1" dirty="0" smtClean="0">
              <a:solidFill>
                <a:schemeClr val="tx1"/>
              </a:solidFill>
              <a:cs typeface="Arial" charset="0"/>
            </a:endParaRPr>
          </a:p>
        </p:txBody>
      </p:sp>
      <p:sp>
        <p:nvSpPr>
          <p:cNvPr id="6" name="Rounded Rectangle 5"/>
          <p:cNvSpPr/>
          <p:nvPr userDrawn="1"/>
        </p:nvSpPr>
        <p:spPr>
          <a:xfrm>
            <a:off x="414338" y="2057400"/>
            <a:ext cx="8305800" cy="2590800"/>
          </a:xfrm>
          <a:prstGeom prst="roundRect">
            <a:avLst/>
          </a:prstGeom>
          <a:solidFill>
            <a:srgbClr val="5A3DA3"/>
          </a:solidFill>
          <a:ln>
            <a:solidFill>
              <a:srgbClr val="A0A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600" b="1" dirty="0" smtClean="0">
                <a:latin typeface="+mj-lt"/>
                <a:cs typeface="Arial" pitchFamily="34" charset="0"/>
              </a:rPr>
              <a:t>Considering</a:t>
            </a:r>
            <a:r>
              <a:rPr lang="en-US" sz="3600" b="1" baseline="0" dirty="0" smtClean="0">
                <a:latin typeface="+mj-lt"/>
                <a:cs typeface="Arial" pitchFamily="34" charset="0"/>
              </a:rPr>
              <a:t> Culture in Autism Screening</a:t>
            </a:r>
            <a:r>
              <a:rPr lang="en-US" sz="3600" b="1" dirty="0" smtClean="0">
                <a:latin typeface="+mj-lt"/>
                <a:cs typeface="Arial" pitchFamily="34" charset="0"/>
              </a:rPr>
              <a:t> </a:t>
            </a:r>
            <a:endParaRPr lang="en-US" sz="3600" b="1" dirty="0">
              <a:latin typeface="+mj-lt"/>
              <a:cs typeface="Arial" pitchFamily="34" charset="0"/>
            </a:endParaRPr>
          </a:p>
          <a:p>
            <a:pPr algn="ctr" fontAlgn="auto">
              <a:spcBef>
                <a:spcPts val="0"/>
              </a:spcBef>
              <a:spcAft>
                <a:spcPts val="0"/>
              </a:spcAft>
              <a:defRPr/>
            </a:pPr>
            <a:r>
              <a:rPr lang="en-US" sz="2800" dirty="0" smtClean="0">
                <a:latin typeface="+mj-lt"/>
                <a:cs typeface="Arial" pitchFamily="34" charset="0"/>
              </a:rPr>
              <a:t>Autism </a:t>
            </a:r>
            <a:r>
              <a:rPr lang="en-US" sz="2800" dirty="0">
                <a:latin typeface="+mj-lt"/>
                <a:cs typeface="Arial" pitchFamily="34" charset="0"/>
              </a:rPr>
              <a:t>Case </a:t>
            </a:r>
            <a:r>
              <a:rPr lang="en-US" sz="2800" dirty="0" smtClean="0">
                <a:latin typeface="+mj-lt"/>
                <a:cs typeface="Arial" pitchFamily="34" charset="0"/>
              </a:rPr>
              <a:t>Training:</a:t>
            </a:r>
          </a:p>
          <a:p>
            <a:pPr algn="ctr" fontAlgn="auto">
              <a:spcBef>
                <a:spcPts val="0"/>
              </a:spcBef>
              <a:spcAft>
                <a:spcPts val="0"/>
              </a:spcAft>
              <a:defRPr/>
            </a:pPr>
            <a:r>
              <a:rPr lang="en-US" sz="2800" dirty="0" smtClean="0">
                <a:latin typeface="+mj-lt"/>
                <a:cs typeface="Arial" pitchFamily="34" charset="0"/>
              </a:rPr>
              <a:t>A</a:t>
            </a:r>
            <a:r>
              <a:rPr lang="en-US" sz="2800" baseline="0" dirty="0" smtClean="0">
                <a:latin typeface="+mj-lt"/>
                <a:cs typeface="Arial" pitchFamily="34" charset="0"/>
              </a:rPr>
              <a:t> Developmental-Behavioral Pediatrics Program</a:t>
            </a:r>
          </a:p>
          <a:p>
            <a:pPr algn="ctr" fontAlgn="auto">
              <a:spcBef>
                <a:spcPts val="0"/>
              </a:spcBef>
              <a:spcAft>
                <a:spcPts val="0"/>
              </a:spcAft>
              <a:defRPr/>
            </a:pPr>
            <a:r>
              <a:rPr lang="en-US" sz="2800" i="1" baseline="0" dirty="0" smtClean="0">
                <a:latin typeface="+mj-lt"/>
                <a:cs typeface="Arial" pitchFamily="34" charset="0"/>
              </a:rPr>
              <a:t>Case # 2: François</a:t>
            </a:r>
            <a:endParaRPr lang="en-US" sz="2800" i="1" dirty="0">
              <a:latin typeface="+mj-lt"/>
              <a:cs typeface="Arial" pitchFamily="34" charset="0"/>
            </a:endParaRPr>
          </a:p>
        </p:txBody>
      </p:sp>
      <p:cxnSp>
        <p:nvCxnSpPr>
          <p:cNvPr id="7" name="Straight Connector 6"/>
          <p:cNvCxnSpPr/>
          <p:nvPr userDrawn="1"/>
        </p:nvCxnSpPr>
        <p:spPr>
          <a:xfrm>
            <a:off x="0" y="3505200"/>
            <a:ext cx="381000" cy="0"/>
          </a:xfrm>
          <a:prstGeom prst="line">
            <a:avLst/>
          </a:prstGeom>
          <a:ln w="57150" cmpd="sng">
            <a:solidFill>
              <a:srgbClr val="5A3DA3"/>
            </a:solidFill>
          </a:ln>
          <a:effectLst/>
        </p:spPr>
        <p:style>
          <a:lnRef idx="3">
            <a:schemeClr val="accent4"/>
          </a:lnRef>
          <a:fillRef idx="0">
            <a:schemeClr val="accent4"/>
          </a:fillRef>
          <a:effectRef idx="2">
            <a:schemeClr val="accent4"/>
          </a:effectRef>
          <a:fontRef idx="minor">
            <a:schemeClr val="tx1"/>
          </a:fontRef>
        </p:style>
      </p:cxnSp>
      <p:cxnSp>
        <p:nvCxnSpPr>
          <p:cNvPr id="8" name="Straight Connector 7"/>
          <p:cNvCxnSpPr/>
          <p:nvPr userDrawn="1"/>
        </p:nvCxnSpPr>
        <p:spPr>
          <a:xfrm>
            <a:off x="8686800" y="3505200"/>
            <a:ext cx="457200" cy="0"/>
          </a:xfrm>
          <a:prstGeom prst="line">
            <a:avLst/>
          </a:prstGeom>
          <a:ln w="57150" cmpd="sng">
            <a:solidFill>
              <a:srgbClr val="5A3DA3"/>
            </a:solidFill>
          </a:ln>
          <a:effectLst/>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1330650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08BF06E4-16B7-4CF7-AD93-51E112946EAE}" type="datetimeFigureOut">
              <a:rPr lang="en-US"/>
              <a:pPr>
                <a:defRPr/>
              </a:pPr>
              <a:t>5/26/2014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4E3098-2D83-435A-BC80-4AE5D47D0E20}" type="slidenum">
              <a:rPr lang="en-US"/>
              <a:pPr>
                <a:defRPr/>
              </a:pPr>
              <a:t>‹#›</a:t>
            </a:fld>
            <a:endParaRPr lang="en-US"/>
          </a:p>
        </p:txBody>
      </p:sp>
    </p:spTree>
    <p:extLst>
      <p:ext uri="{BB962C8B-B14F-4D97-AF65-F5344CB8AC3E}">
        <p14:creationId xmlns:p14="http://schemas.microsoft.com/office/powerpoint/2010/main" val="42525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1E59E081-CEFB-41F2-BCE6-29F7CFA7F6C8}" type="datetimeFigureOut">
              <a:rPr lang="en-US" smtClean="0"/>
              <a:pPr>
                <a:defRPr/>
              </a:pPr>
              <a:t>5/26/2014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3EEC893-B972-4DB2-9266-6090E0936093}" type="slidenum">
              <a:rPr lang="en-US" smtClean="0"/>
              <a:pPr>
                <a:defRPr/>
              </a:pPr>
              <a:t>‹#›</a:t>
            </a:fld>
            <a:endParaRPr lang="en-US"/>
          </a:p>
        </p:txBody>
      </p:sp>
    </p:spTree>
    <p:extLst>
      <p:ext uri="{BB962C8B-B14F-4D97-AF65-F5344CB8AC3E}">
        <p14:creationId xmlns:p14="http://schemas.microsoft.com/office/powerpoint/2010/main" val="3976208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0EB73B0-61E7-4C83-830E-5FBB0238BE25}" type="datetimeFigureOut">
              <a:rPr lang="en-US"/>
              <a:pPr>
                <a:defRPr/>
              </a:pPr>
              <a:t>5/26/2014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B53CC2-B965-49F6-AF95-DC637AADD729}" type="slidenum">
              <a:rPr lang="en-US"/>
              <a:pPr>
                <a:defRPr/>
              </a:pPr>
              <a:t>‹#›</a:t>
            </a:fld>
            <a:endParaRPr lang="en-US"/>
          </a:p>
        </p:txBody>
      </p:sp>
    </p:spTree>
    <p:extLst>
      <p:ext uri="{BB962C8B-B14F-4D97-AF65-F5344CB8AC3E}">
        <p14:creationId xmlns:p14="http://schemas.microsoft.com/office/powerpoint/2010/main" val="1771012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339FAF7-3DD6-475D-8831-FED4883DB0AA}" type="datetimeFigureOut">
              <a:rPr lang="en-US"/>
              <a:pPr>
                <a:defRPr/>
              </a:pPr>
              <a:t>5/26/2014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852981-F9B6-47D5-AE82-AF835CC3E0C3}" type="slidenum">
              <a:rPr lang="en-US"/>
              <a:pPr>
                <a:defRPr/>
              </a:pPr>
              <a:t>‹#›</a:t>
            </a:fld>
            <a:endParaRPr lang="en-US"/>
          </a:p>
        </p:txBody>
      </p:sp>
    </p:spTree>
    <p:extLst>
      <p:ext uri="{BB962C8B-B14F-4D97-AF65-F5344CB8AC3E}">
        <p14:creationId xmlns:p14="http://schemas.microsoft.com/office/powerpoint/2010/main" val="3415281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A2A7D57-4DE1-4CB9-BD50-F391AA1BCB33}" type="datetimeFigureOut">
              <a:rPr lang="en-US"/>
              <a:pPr>
                <a:defRPr/>
              </a:pPr>
              <a:t>5/26/2014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342AF70-2DA4-436C-A55B-F1C10CC6FFDA}" type="slidenum">
              <a:rPr lang="en-US"/>
              <a:pPr>
                <a:defRPr/>
              </a:pPr>
              <a:t>‹#›</a:t>
            </a:fld>
            <a:endParaRPr lang="en-US"/>
          </a:p>
        </p:txBody>
      </p:sp>
    </p:spTree>
    <p:extLst>
      <p:ext uri="{BB962C8B-B14F-4D97-AF65-F5344CB8AC3E}">
        <p14:creationId xmlns:p14="http://schemas.microsoft.com/office/powerpoint/2010/main" val="327769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7117259-7400-4FC7-B283-D103ACBBF1D4}" type="datetimeFigureOut">
              <a:rPr lang="en-US"/>
              <a:pPr>
                <a:defRPr/>
              </a:pPr>
              <a:t>5/26/2014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5ED6344-989E-4C15-859F-970B581D394C}" type="slidenum">
              <a:rPr lang="en-US"/>
              <a:pPr>
                <a:defRPr/>
              </a:pPr>
              <a:t>‹#›</a:t>
            </a:fld>
            <a:endParaRPr lang="en-US"/>
          </a:p>
        </p:txBody>
      </p:sp>
    </p:spTree>
    <p:extLst>
      <p:ext uri="{BB962C8B-B14F-4D97-AF65-F5344CB8AC3E}">
        <p14:creationId xmlns:p14="http://schemas.microsoft.com/office/powerpoint/2010/main" val="4018704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Content Placeholder 2"/>
          <p:cNvSpPr>
            <a:spLocks noGrp="1"/>
          </p:cNvSpPr>
          <p:nvPr>
            <p:ph idx="1"/>
          </p:nvPr>
        </p:nvSpPr>
        <p:spPr>
          <a:xfrm>
            <a:off x="457200" y="2057400"/>
            <a:ext cx="8229600" cy="2286001"/>
          </a:xfrm>
        </p:spPr>
        <p:txBody>
          <a:bodyPr/>
          <a:lstStyle>
            <a:lvl1pPr algn="ctr" rtl="0" fontAlgn="base">
              <a:spcBef>
                <a:spcPct val="0"/>
              </a:spcBef>
              <a:spcAft>
                <a:spcPct val="0"/>
              </a:spcAft>
              <a:buNone/>
              <a:defRPr lang="en-US" sz="3200" b="1" kern="1200" dirty="0" smtClean="0">
                <a:solidFill>
                  <a:srgbClr val="604A7B"/>
                </a:solidFill>
                <a:latin typeface="Arial" charset="0"/>
                <a:ea typeface="+mn-ea"/>
                <a:cs typeface="+mn-cs"/>
              </a:defRPr>
            </a:lvl1pPr>
            <a:lvl2pPr algn="ctr" rtl="0" fontAlgn="base">
              <a:spcBef>
                <a:spcPct val="0"/>
              </a:spcBef>
              <a:spcAft>
                <a:spcPct val="0"/>
              </a:spcAft>
              <a:defRPr lang="en-US" sz="3200" b="1" kern="1200" dirty="0" smtClean="0">
                <a:solidFill>
                  <a:srgbClr val="604A7B"/>
                </a:solidFill>
                <a:latin typeface="Arial" charset="0"/>
                <a:ea typeface="+mn-ea"/>
                <a:cs typeface="+mn-cs"/>
              </a:defRPr>
            </a:lvl2pPr>
            <a:lvl3pPr algn="ctr" rtl="0" fontAlgn="base">
              <a:spcBef>
                <a:spcPct val="0"/>
              </a:spcBef>
              <a:spcAft>
                <a:spcPct val="0"/>
              </a:spcAft>
              <a:defRPr lang="en-US" sz="3200" b="1" kern="1200" dirty="0" smtClean="0">
                <a:solidFill>
                  <a:srgbClr val="604A7B"/>
                </a:solidFill>
                <a:latin typeface="Arial" charset="0"/>
                <a:ea typeface="+mn-ea"/>
                <a:cs typeface="+mn-cs"/>
              </a:defRPr>
            </a:lvl3pPr>
            <a:lvl4pPr algn="ctr" rtl="0" fontAlgn="base">
              <a:spcBef>
                <a:spcPct val="0"/>
              </a:spcBef>
              <a:spcAft>
                <a:spcPct val="0"/>
              </a:spcAft>
              <a:defRPr lang="en-US" sz="3200" b="1" kern="1200" dirty="0" smtClean="0">
                <a:solidFill>
                  <a:srgbClr val="604A7B"/>
                </a:solidFill>
                <a:latin typeface="Arial" charset="0"/>
                <a:ea typeface="+mn-ea"/>
                <a:cs typeface="+mn-cs"/>
              </a:defRPr>
            </a:lvl4pPr>
            <a:lvl5pPr algn="ctr" rtl="0" fontAlgn="base">
              <a:spcBef>
                <a:spcPct val="0"/>
              </a:spcBef>
              <a:spcAft>
                <a:spcPct val="0"/>
              </a:spcAft>
              <a:defRPr lang="en-US" sz="3200" b="1" kern="1200" dirty="0">
                <a:solidFill>
                  <a:srgbClr val="604A7B"/>
                </a:solidFill>
                <a:latin typeface="Arial" charset="0"/>
                <a:ea typeface="+mn-ea"/>
                <a:cs typeface="+mn-cs"/>
              </a:defRPr>
            </a:lvl5pPr>
          </a:lstStyle>
          <a:p>
            <a:pPr lvl="0"/>
            <a:r>
              <a:rPr lang="en-US" dirty="0" smtClean="0"/>
              <a:t>Click to edit Master text styles</a:t>
            </a:r>
          </a:p>
        </p:txBody>
      </p:sp>
      <p:sp>
        <p:nvSpPr>
          <p:cNvPr id="3" name="Date Placeholder 3"/>
          <p:cNvSpPr>
            <a:spLocks noGrp="1"/>
          </p:cNvSpPr>
          <p:nvPr>
            <p:ph type="dt" sz="half" idx="10"/>
          </p:nvPr>
        </p:nvSpPr>
        <p:spPr/>
        <p:txBody>
          <a:bodyPr/>
          <a:lstStyle>
            <a:lvl1pPr>
              <a:defRPr/>
            </a:lvl1pPr>
          </a:lstStyle>
          <a:p>
            <a:pPr>
              <a:defRPr/>
            </a:pPr>
            <a:fld id="{817E5E64-664A-49A9-9843-86E872FB12BE}" type="datetimeFigureOut">
              <a:rPr lang="en-US"/>
              <a:pPr>
                <a:defRPr/>
              </a:pPr>
              <a:t>5/26/2014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58938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E59E081-CEFB-41F2-BCE6-29F7CFA7F6C8}" type="datetimeFigureOut">
              <a:rPr lang="en-US"/>
              <a:pPr>
                <a:defRPr/>
              </a:pPr>
              <a:t>5/26/2014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3EEC893-B972-4DB2-9266-6090E0936093}" type="slidenum">
              <a:rPr lang="en-US"/>
              <a:pPr>
                <a:defRPr/>
              </a:pPr>
              <a:t>‹#›</a:t>
            </a:fld>
            <a:endParaRPr lang="en-US"/>
          </a:p>
        </p:txBody>
      </p:sp>
      <p:pic>
        <p:nvPicPr>
          <p:cNvPr id="1031" name="Picture 2" descr="CDC_AUT_Curriculum_PP#1B0DE.jpg                                0001A83F Oscar 1TB                      C4B9069E:"/>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TextBox 3"/>
          <p:cNvSpPr txBox="1">
            <a:spLocks noChangeArrowheads="1"/>
          </p:cNvSpPr>
          <p:nvPr userDrawn="1"/>
        </p:nvSpPr>
        <p:spPr bwMode="auto">
          <a:xfrm>
            <a:off x="457200" y="228600"/>
            <a:ext cx="6324600" cy="369888"/>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altLang="en-US" dirty="0" smtClean="0">
                <a:solidFill>
                  <a:schemeClr val="bg1"/>
                </a:solidFill>
                <a:cs typeface="Arial" charset="0"/>
              </a:rPr>
              <a:t>Considering Culture in Autism Screening</a:t>
            </a:r>
          </a:p>
        </p:txBody>
      </p:sp>
      <p:sp>
        <p:nvSpPr>
          <p:cNvPr id="9" name="Text Box 4"/>
          <p:cNvSpPr txBox="1">
            <a:spLocks noChangeArrowheads="1"/>
          </p:cNvSpPr>
          <p:nvPr userDrawn="1"/>
        </p:nvSpPr>
        <p:spPr bwMode="auto">
          <a:xfrm>
            <a:off x="457200" y="6288088"/>
            <a:ext cx="2362200" cy="530225"/>
          </a:xfrm>
          <a:prstGeom prst="rect">
            <a:avLst/>
          </a:prstGeom>
          <a:noFill/>
          <a:ln w="9525">
            <a:noFill/>
            <a:miter lim="800000"/>
            <a:headEnd/>
            <a:tailEnd/>
          </a:ln>
        </p:spPr>
        <p:txBody>
          <a:bodyPr>
            <a:spAutoFit/>
          </a:bodyPr>
          <a:lstStyle/>
          <a:p>
            <a:pPr algn="ctr" eaLnBrk="0" hangingPunct="0">
              <a:defRPr/>
            </a:pPr>
            <a:r>
              <a:rPr lang="en-US" sz="750" dirty="0">
                <a:solidFill>
                  <a:schemeClr val="bg1"/>
                </a:solidFill>
                <a:latin typeface="Arial" charset="0"/>
                <a:cs typeface="+mn-cs"/>
              </a:rPr>
              <a:t>Autism Case Training: </a:t>
            </a:r>
          </a:p>
          <a:p>
            <a:pPr algn="ctr" eaLnBrk="0" hangingPunct="0">
              <a:defRPr/>
            </a:pPr>
            <a:r>
              <a:rPr lang="en-US" sz="750" dirty="0">
                <a:solidFill>
                  <a:schemeClr val="bg1"/>
                </a:solidFill>
                <a:latin typeface="Arial" charset="0"/>
                <a:cs typeface="+mn-cs"/>
              </a:rPr>
              <a:t>A Developmental-Behavioral Pediatrics Curriculum</a:t>
            </a:r>
          </a:p>
          <a:p>
            <a:pPr algn="ctr" eaLnBrk="0" hangingPunct="0">
              <a:spcBef>
                <a:spcPct val="50000"/>
              </a:spcBef>
              <a:defRPr/>
            </a:pPr>
            <a:endParaRPr lang="en-US" sz="900" dirty="0">
              <a:solidFill>
                <a:schemeClr val="bg1"/>
              </a:solidFill>
              <a:latin typeface="Arial" charset="0"/>
              <a:cs typeface="+mn-cs"/>
            </a:endParaRPr>
          </a:p>
        </p:txBody>
      </p:sp>
      <p:sp>
        <p:nvSpPr>
          <p:cNvPr id="10" name="Slide Number Placeholder 5"/>
          <p:cNvSpPr txBox="1">
            <a:spLocks/>
          </p:cNvSpPr>
          <p:nvPr userDrawn="1"/>
        </p:nvSpPr>
        <p:spPr>
          <a:xfrm>
            <a:off x="7010400" y="6569075"/>
            <a:ext cx="2133600" cy="365125"/>
          </a:xfrm>
          <a:prstGeom prst="rect">
            <a:avLst/>
          </a:prstGeom>
        </p:spPr>
        <p:txBody>
          <a:bodyPr/>
          <a:lstStyle>
            <a:lvl1pPr>
              <a:defRPr/>
            </a:lvl1pPr>
          </a:lstStyle>
          <a:p>
            <a:pPr algn="r">
              <a:defRPr/>
            </a:pPr>
            <a:fld id="{0E331664-850E-41DC-B6E3-8EA4456218DD}" type="slidenum">
              <a:rPr lang="en-US" sz="1400" smtClean="0">
                <a:latin typeface="Arial" charset="0"/>
                <a:cs typeface="+mn-cs"/>
              </a:rPr>
              <a:pPr algn="r">
                <a:defRPr/>
              </a:pPr>
              <a:t>‹#›</a:t>
            </a:fld>
            <a:endParaRPr lang="en-US" sz="1400" dirty="0">
              <a:latin typeface="Arial" charset="0"/>
              <a:cs typeface="+mn-cs"/>
            </a:endParaRPr>
          </a:p>
        </p:txBody>
      </p:sp>
    </p:spTree>
  </p:cSld>
  <p:clrMap bg1="lt1" tx1="dk1" bg2="lt2" tx2="dk2" accent1="accent1" accent2="accent2" accent3="accent3" accent4="accent4" accent5="accent5" accent6="accent6" hlink="hlink" folHlink="folHlink"/>
  <p:sldLayoutIdLst>
    <p:sldLayoutId id="2147483801" r:id="rId1"/>
    <p:sldLayoutId id="2147483802" r:id="rId2"/>
    <p:sldLayoutId id="2147483791" r:id="rId3"/>
    <p:sldLayoutId id="2147483805" r:id="rId4"/>
    <p:sldLayoutId id="2147483792" r:id="rId5"/>
    <p:sldLayoutId id="2147483793" r:id="rId6"/>
    <p:sldLayoutId id="2147483794" r:id="rId7"/>
    <p:sldLayoutId id="2147483795" r:id="rId8"/>
    <p:sldLayoutId id="2147483803" r:id="rId9"/>
    <p:sldLayoutId id="2147483796" r:id="rId10"/>
    <p:sldLayoutId id="2147483797" r:id="rId11"/>
    <p:sldLayoutId id="2147483798" r:id="rId12"/>
    <p:sldLayoutId id="2147483799" r:id="rId13"/>
    <p:sldLayoutId id="2147483804" r:id="rId14"/>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dc.gov/ncbddd/video/actearlycurriculum/" TargetMode="External"/><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hyperlink" Target="http://www.cdc.gov/ncbddd/video/actearlycurriculum/" TargetMode="External"/><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http://www.cdc.gov/ncbddd/video/actearlycurriculum/" TargetMode="External"/><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hyperlink" Target="http://www.cdc.gov/ncbddd/video/actearlycurriculum/"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435429" y="1524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endParaRPr lang="en-US" altLang="en-US"/>
          </a:p>
        </p:txBody>
      </p:sp>
      <p:sp>
        <p:nvSpPr>
          <p:cNvPr id="10243" name="Title 1"/>
          <p:cNvSpPr txBox="1">
            <a:spLocks/>
          </p:cNvSpPr>
          <p:nvPr/>
        </p:nvSpPr>
        <p:spPr bwMode="auto">
          <a:xfrm>
            <a:off x="457200" y="762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rgbClr val="7030A0"/>
                </a:solidFill>
              </a:rPr>
              <a:t>Cultural Barriers: Family &amp; Community</a:t>
            </a:r>
            <a:endParaRPr lang="en-US" altLang="en-US" sz="4000" dirty="0">
              <a:solidFill>
                <a:srgbClr val="7030A0"/>
              </a:solidFill>
            </a:endParaRPr>
          </a:p>
        </p:txBody>
      </p:sp>
      <p:sp>
        <p:nvSpPr>
          <p:cNvPr id="10244" name="Text Box 4"/>
          <p:cNvSpPr txBox="1">
            <a:spLocks noChangeArrowheads="1"/>
          </p:cNvSpPr>
          <p:nvPr/>
        </p:nvSpPr>
        <p:spPr bwMode="auto">
          <a:xfrm>
            <a:off x="457200" y="62484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endParaRPr lang="en-US" altLang="en-US" sz="1200">
              <a:solidFill>
                <a:schemeClr val="bg1"/>
              </a:solidFill>
              <a:latin typeface="Arial" pitchFamily="34" charset="0"/>
            </a:endParaRPr>
          </a:p>
          <a:p>
            <a:pPr algn="ctr">
              <a:spcBef>
                <a:spcPct val="50000"/>
              </a:spcBef>
              <a:buFontTx/>
              <a:buNone/>
            </a:pPr>
            <a:endParaRPr lang="en-US" altLang="en-US" sz="1200">
              <a:solidFill>
                <a:schemeClr val="bg1"/>
              </a:solidFill>
              <a:latin typeface="Arial" pitchFamily="34" charset="0"/>
            </a:endParaRPr>
          </a:p>
        </p:txBody>
      </p:sp>
      <p:sp>
        <p:nvSpPr>
          <p:cNvPr id="10245" name="TextBox 5">
            <a:hlinkClick r:id="rId3"/>
          </p:cNvPr>
          <p:cNvSpPr txBox="1">
            <a:spLocks noChangeArrowheads="1"/>
          </p:cNvSpPr>
          <p:nvPr/>
        </p:nvSpPr>
        <p:spPr bwMode="auto">
          <a:xfrm>
            <a:off x="1066800" y="1524000"/>
            <a:ext cx="7239000" cy="4246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p:txBody>
      </p:sp>
    </p:spTree>
    <p:extLst>
      <p:ext uri="{BB962C8B-B14F-4D97-AF65-F5344CB8AC3E}">
        <p14:creationId xmlns:p14="http://schemas.microsoft.com/office/powerpoint/2010/main" val="2344489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IV</a:t>
            </a:r>
          </a:p>
        </p:txBody>
      </p:sp>
      <p:sp>
        <p:nvSpPr>
          <p:cNvPr id="9219" name="Content Placeholder 2"/>
          <p:cNvSpPr>
            <a:spLocks noGrp="1"/>
          </p:cNvSpPr>
          <p:nvPr>
            <p:ph idx="1"/>
          </p:nvPr>
        </p:nvSpPr>
        <p:spPr>
          <a:xfrm>
            <a:off x="457200" y="2133600"/>
            <a:ext cx="8229600" cy="2514600"/>
          </a:xfrm>
        </p:spPr>
        <p:txBody>
          <a:bodyPr/>
          <a:lstStyle/>
          <a:p>
            <a:r>
              <a:rPr lang="en-US" altLang="en-US" dirty="0" smtClean="0"/>
              <a:t>…Francois</a:t>
            </a:r>
            <a:r>
              <a:rPr lang="en-US" altLang="en-US" dirty="0"/>
              <a:t>’ mother expresses a sudden and strong hesitation and resistance to proceeding </a:t>
            </a:r>
            <a:r>
              <a:rPr lang="en-US" altLang="en-US" dirty="0" smtClean="0"/>
              <a:t>further…</a:t>
            </a:r>
          </a:p>
        </p:txBody>
      </p:sp>
    </p:spTree>
    <p:extLst>
      <p:ext uri="{BB962C8B-B14F-4D97-AF65-F5344CB8AC3E}">
        <p14:creationId xmlns:p14="http://schemas.microsoft.com/office/powerpoint/2010/main" val="25591130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1447800"/>
            <a:ext cx="8229600" cy="3657600"/>
          </a:xfrm>
        </p:spPr>
        <p:txBody>
          <a:bodyPr/>
          <a:lstStyle/>
          <a:p>
            <a:pPr algn="l"/>
            <a:r>
              <a:rPr lang="en-US" altLang="en-US" sz="4000" dirty="0" smtClean="0">
                <a:solidFill>
                  <a:schemeClr val="accent4">
                    <a:lumMod val="75000"/>
                  </a:schemeClr>
                </a:solidFill>
                <a:latin typeface="Arial" pitchFamily="34" charset="0"/>
              </a:rPr>
              <a:t>What </a:t>
            </a:r>
            <a:r>
              <a:rPr lang="en-US" altLang="en-US" sz="4000" dirty="0">
                <a:solidFill>
                  <a:schemeClr val="accent4">
                    <a:lumMod val="75000"/>
                  </a:schemeClr>
                </a:solidFill>
                <a:latin typeface="Arial" pitchFamily="34" charset="0"/>
              </a:rPr>
              <a:t>are the issues behind François’ mother’s fears? How would you approach this concern</a:t>
            </a:r>
            <a:r>
              <a:rPr lang="en-US" altLang="en-US" sz="4000" dirty="0" smtClean="0">
                <a:solidFill>
                  <a:schemeClr val="accent4">
                    <a:lumMod val="75000"/>
                  </a:schemeClr>
                </a:solidFill>
                <a:latin typeface="Arial" pitchFamily="34" charset="0"/>
              </a:rPr>
              <a:t>? </a:t>
            </a:r>
            <a:endParaRPr altLang="en-US" dirty="0">
              <a:solidFill>
                <a:schemeClr val="accent4">
                  <a:lumMod val="75000"/>
                </a:schemeClr>
              </a:solidFill>
              <a:latin typeface="Arial" pitchFamily="34" charset="0"/>
            </a:endParaRPr>
          </a:p>
        </p:txBody>
      </p:sp>
    </p:spTree>
    <p:extLst>
      <p:ext uri="{BB962C8B-B14F-4D97-AF65-F5344CB8AC3E}">
        <p14:creationId xmlns:p14="http://schemas.microsoft.com/office/powerpoint/2010/main" val="1803821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endParaRPr lang="en-US" altLang="en-US"/>
          </a:p>
        </p:txBody>
      </p:sp>
      <p:sp>
        <p:nvSpPr>
          <p:cNvPr id="10243" name="Title 1"/>
          <p:cNvSpPr txBox="1">
            <a:spLocks/>
          </p:cNvSpPr>
          <p:nvPr/>
        </p:nvSpPr>
        <p:spPr bwMode="auto">
          <a:xfrm>
            <a:off x="457200" y="762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rgbClr val="7030A0"/>
                </a:solidFill>
              </a:rPr>
              <a:t>Cultural Barriers: Immigrant Status</a:t>
            </a:r>
            <a:endParaRPr lang="en-US" altLang="en-US" sz="4000" dirty="0">
              <a:solidFill>
                <a:srgbClr val="7030A0"/>
              </a:solidFill>
            </a:endParaRPr>
          </a:p>
        </p:txBody>
      </p:sp>
      <p:sp>
        <p:nvSpPr>
          <p:cNvPr id="10244" name="Text Box 4"/>
          <p:cNvSpPr txBox="1">
            <a:spLocks noChangeArrowheads="1"/>
          </p:cNvSpPr>
          <p:nvPr/>
        </p:nvSpPr>
        <p:spPr bwMode="auto">
          <a:xfrm>
            <a:off x="457200" y="62484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endParaRPr lang="en-US" altLang="en-US" sz="1200">
              <a:solidFill>
                <a:schemeClr val="bg1"/>
              </a:solidFill>
              <a:latin typeface="Arial" pitchFamily="34" charset="0"/>
            </a:endParaRPr>
          </a:p>
          <a:p>
            <a:pPr algn="ctr">
              <a:spcBef>
                <a:spcPct val="50000"/>
              </a:spcBef>
              <a:buFontTx/>
              <a:buNone/>
            </a:pPr>
            <a:endParaRPr lang="en-US" altLang="en-US" sz="1200">
              <a:solidFill>
                <a:schemeClr val="bg1"/>
              </a:solidFill>
              <a:latin typeface="Arial" pitchFamily="34" charset="0"/>
            </a:endParaRPr>
          </a:p>
        </p:txBody>
      </p:sp>
      <p:sp>
        <p:nvSpPr>
          <p:cNvPr id="10245" name="TextBox 5">
            <a:hlinkClick r:id="rId3"/>
          </p:cNvPr>
          <p:cNvSpPr txBox="1">
            <a:spLocks noChangeArrowheads="1"/>
          </p:cNvSpPr>
          <p:nvPr/>
        </p:nvSpPr>
        <p:spPr bwMode="auto">
          <a:xfrm>
            <a:off x="1066800" y="1524000"/>
            <a:ext cx="7239000" cy="4246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p:txBody>
      </p:sp>
    </p:spTree>
    <p:extLst>
      <p:ext uri="{BB962C8B-B14F-4D97-AF65-F5344CB8AC3E}">
        <p14:creationId xmlns:p14="http://schemas.microsoft.com/office/powerpoint/2010/main" val="25995158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V: Epilogue</a:t>
            </a:r>
          </a:p>
        </p:txBody>
      </p:sp>
      <p:sp>
        <p:nvSpPr>
          <p:cNvPr id="9219" name="Content Placeholder 2"/>
          <p:cNvSpPr>
            <a:spLocks noGrp="1"/>
          </p:cNvSpPr>
          <p:nvPr>
            <p:ph idx="1"/>
          </p:nvPr>
        </p:nvSpPr>
        <p:spPr>
          <a:xfrm>
            <a:off x="457200" y="2133600"/>
            <a:ext cx="8229600" cy="2514600"/>
          </a:xfrm>
        </p:spPr>
        <p:txBody>
          <a:bodyPr/>
          <a:lstStyle/>
          <a:p>
            <a:r>
              <a:rPr lang="en-US" altLang="en-US" dirty="0"/>
              <a:t>…You are glad that his daycare provider had the training and the insight to encourage his mother to see you for his </a:t>
            </a:r>
            <a:r>
              <a:rPr lang="en-US" altLang="en-US" dirty="0" smtClean="0"/>
              <a:t>check-up…</a:t>
            </a:r>
          </a:p>
        </p:txBody>
      </p:sp>
    </p:spTree>
    <p:extLst>
      <p:ext uri="{BB962C8B-B14F-4D97-AF65-F5344CB8AC3E}">
        <p14:creationId xmlns:p14="http://schemas.microsoft.com/office/powerpoint/2010/main" val="41765516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304800" y="1981200"/>
            <a:ext cx="8534400" cy="2743200"/>
          </a:xfrm>
        </p:spPr>
        <p:txBody>
          <a:bodyPr/>
          <a:lstStyle/>
          <a:p>
            <a:r>
              <a:rPr lang="en-US" altLang="en-US" sz="3600" dirty="0" smtClean="0">
                <a:solidFill>
                  <a:schemeClr val="accent4">
                    <a:lumMod val="75000"/>
                  </a:schemeClr>
                </a:solidFill>
                <a:latin typeface="Arial" pitchFamily="34" charset="0"/>
              </a:rPr>
              <a:t>How </a:t>
            </a:r>
            <a:r>
              <a:rPr lang="en-US" altLang="en-US" sz="3600" dirty="0">
                <a:solidFill>
                  <a:schemeClr val="accent4">
                    <a:lumMod val="75000"/>
                  </a:schemeClr>
                </a:solidFill>
                <a:latin typeface="Arial" pitchFamily="34" charset="0"/>
              </a:rPr>
              <a:t>would you apply the information in this case</a:t>
            </a:r>
            <a:r>
              <a:rPr lang="en-US" altLang="en-US" sz="3600" dirty="0" smtClean="0">
                <a:solidFill>
                  <a:schemeClr val="accent4">
                    <a:lumMod val="75000"/>
                  </a:schemeClr>
                </a:solidFill>
                <a:latin typeface="Arial" pitchFamily="34" charset="0"/>
              </a:rPr>
              <a:t>?</a:t>
            </a:r>
          </a:p>
          <a:p>
            <a:endParaRPr lang="en-US" altLang="en-US" sz="3600" dirty="0">
              <a:solidFill>
                <a:schemeClr val="accent4">
                  <a:lumMod val="75000"/>
                </a:schemeClr>
              </a:solidFill>
              <a:latin typeface="Arial" pitchFamily="34" charset="0"/>
            </a:endParaRPr>
          </a:p>
          <a:p>
            <a:r>
              <a:rPr lang="en-US" altLang="en-US" sz="3600" dirty="0">
                <a:solidFill>
                  <a:schemeClr val="accent4">
                    <a:lumMod val="75000"/>
                  </a:schemeClr>
                </a:solidFill>
                <a:latin typeface="Arial" pitchFamily="34" charset="0"/>
              </a:rPr>
              <a:t>What did you learn through this case?</a:t>
            </a:r>
          </a:p>
          <a:p>
            <a:endParaRPr altLang="en-US" i="1" dirty="0">
              <a:latin typeface="Arial" pitchFamily="34" charset="0"/>
            </a:endParaRPr>
          </a:p>
        </p:txBody>
      </p:sp>
    </p:spTree>
    <p:extLst>
      <p:ext uri="{BB962C8B-B14F-4D97-AF65-F5344CB8AC3E}">
        <p14:creationId xmlns:p14="http://schemas.microsoft.com/office/powerpoint/2010/main" val="2210275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457200" y="1524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endParaRPr lang="en-US" altLang="en-US"/>
          </a:p>
        </p:txBody>
      </p:sp>
      <p:sp>
        <p:nvSpPr>
          <p:cNvPr id="10243" name="Title 1"/>
          <p:cNvSpPr txBox="1">
            <a:spLocks/>
          </p:cNvSpPr>
          <p:nvPr/>
        </p:nvSpPr>
        <p:spPr bwMode="auto">
          <a:xfrm>
            <a:off x="152400" y="762000"/>
            <a:ext cx="87630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4000" dirty="0" smtClean="0">
                <a:solidFill>
                  <a:srgbClr val="7030A0"/>
                </a:solidFill>
              </a:rPr>
              <a:t>Community Partners: Early Ed &amp; E.I.</a:t>
            </a:r>
            <a:endParaRPr lang="en-US" altLang="en-US" sz="4000" dirty="0">
              <a:solidFill>
                <a:srgbClr val="7030A0"/>
              </a:solidFill>
            </a:endParaRPr>
          </a:p>
        </p:txBody>
      </p:sp>
      <p:sp>
        <p:nvSpPr>
          <p:cNvPr id="10244" name="Text Box 4"/>
          <p:cNvSpPr txBox="1">
            <a:spLocks noChangeArrowheads="1"/>
          </p:cNvSpPr>
          <p:nvPr/>
        </p:nvSpPr>
        <p:spPr bwMode="auto">
          <a:xfrm>
            <a:off x="457200" y="62484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endParaRPr lang="en-US" altLang="en-US" sz="1200">
              <a:solidFill>
                <a:schemeClr val="bg1"/>
              </a:solidFill>
              <a:latin typeface="Arial" pitchFamily="34" charset="0"/>
            </a:endParaRPr>
          </a:p>
          <a:p>
            <a:pPr algn="ctr">
              <a:spcBef>
                <a:spcPct val="50000"/>
              </a:spcBef>
              <a:buFontTx/>
              <a:buNone/>
            </a:pPr>
            <a:endParaRPr lang="en-US" altLang="en-US" sz="1200">
              <a:solidFill>
                <a:schemeClr val="bg1"/>
              </a:solidFill>
              <a:latin typeface="Arial" pitchFamily="34" charset="0"/>
            </a:endParaRPr>
          </a:p>
        </p:txBody>
      </p:sp>
      <p:sp>
        <p:nvSpPr>
          <p:cNvPr id="10245" name="TextBox 5">
            <a:hlinkClick r:id="rId3"/>
          </p:cNvPr>
          <p:cNvSpPr txBox="1">
            <a:spLocks noChangeArrowheads="1"/>
          </p:cNvSpPr>
          <p:nvPr/>
        </p:nvSpPr>
        <p:spPr bwMode="auto">
          <a:xfrm>
            <a:off x="1066800" y="1524000"/>
            <a:ext cx="7239000" cy="4246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p:txBody>
      </p:sp>
    </p:spTree>
    <p:extLst>
      <p:ext uri="{BB962C8B-B14F-4D97-AF65-F5344CB8AC3E}">
        <p14:creationId xmlns:p14="http://schemas.microsoft.com/office/powerpoint/2010/main" val="8583359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smtClean="0">
                <a:solidFill>
                  <a:srgbClr val="7030A0"/>
                </a:solidFill>
              </a:rPr>
              <a:t>Learning Objectives</a:t>
            </a:r>
          </a:p>
        </p:txBody>
      </p:sp>
      <p:sp>
        <p:nvSpPr>
          <p:cNvPr id="3" name="Content Placeholder 2"/>
          <p:cNvSpPr>
            <a:spLocks noGrp="1"/>
          </p:cNvSpPr>
          <p:nvPr>
            <p:ph idx="1"/>
          </p:nvPr>
        </p:nvSpPr>
        <p:spPr>
          <a:xfrm>
            <a:off x="457200" y="1524000"/>
            <a:ext cx="8458200" cy="4419600"/>
          </a:xfrm>
        </p:spPr>
        <p:txBody>
          <a:bodyPr>
            <a:normAutofit lnSpcReduction="10000"/>
          </a:bodyPr>
          <a:lstStyle/>
          <a:p>
            <a:pPr marL="514350" indent="-514350">
              <a:buFont typeface="+mj-lt"/>
              <a:buAutoNum type="arabicPeriod"/>
              <a:defRPr/>
            </a:pPr>
            <a:r>
              <a:rPr lang="en-US" sz="2800" i="1" dirty="0" smtClean="0"/>
              <a:t>Identify </a:t>
            </a:r>
            <a:r>
              <a:rPr lang="en-US" sz="2800" i="1" dirty="0"/>
              <a:t>the steps for eliciting concerns and conducting developmental surveillance and screening with families from culturally and linguistically diverse (CLD) backgrounds</a:t>
            </a:r>
            <a:r>
              <a:rPr lang="en-US" sz="2800" i="1" dirty="0" smtClean="0"/>
              <a:t>.</a:t>
            </a:r>
          </a:p>
          <a:p>
            <a:pPr marL="514350" indent="-514350">
              <a:buFont typeface="+mj-lt"/>
              <a:buAutoNum type="arabicPeriod"/>
              <a:defRPr/>
            </a:pPr>
            <a:r>
              <a:rPr lang="en-US" sz="2800" i="1" dirty="0"/>
              <a:t>Know how to discuss the outcomes of developmental and/or autism screening with CLD families</a:t>
            </a:r>
            <a:r>
              <a:rPr lang="en-US" sz="2800" i="1" dirty="0" smtClean="0"/>
              <a:t>.</a:t>
            </a:r>
          </a:p>
          <a:p>
            <a:pPr marL="514350" indent="-514350">
              <a:buFont typeface="+mj-lt"/>
              <a:buAutoNum type="arabicPeriod"/>
              <a:defRPr/>
            </a:pPr>
            <a:r>
              <a:rPr lang="en-US" sz="2800" i="1" dirty="0"/>
              <a:t>Understand cultural &amp; linguistic considerations when discussing developmental delays and autism with CLD families.</a:t>
            </a:r>
          </a:p>
          <a:p>
            <a:pPr marL="514350" indent="-514350">
              <a:buFont typeface="+mj-lt"/>
              <a:buAutoNum type="arabicPeriod"/>
              <a:defRPr/>
            </a:pPr>
            <a:endParaRPr lang="en-US" sz="3000" dirty="0"/>
          </a:p>
          <a:p>
            <a:pPr>
              <a:buFont typeface="Arial" charset="0"/>
              <a:buChar cha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I</a:t>
            </a:r>
          </a:p>
        </p:txBody>
      </p:sp>
      <p:sp>
        <p:nvSpPr>
          <p:cNvPr id="9219" name="Content Placeholder 2"/>
          <p:cNvSpPr>
            <a:spLocks noGrp="1"/>
          </p:cNvSpPr>
          <p:nvPr>
            <p:ph idx="1"/>
          </p:nvPr>
        </p:nvSpPr>
        <p:spPr>
          <a:xfrm>
            <a:off x="457200" y="2133600"/>
            <a:ext cx="8229600" cy="2514600"/>
          </a:xfrm>
        </p:spPr>
        <p:txBody>
          <a:bodyPr/>
          <a:lstStyle/>
          <a:p>
            <a:r>
              <a:rPr lang="en-US" altLang="en-US" dirty="0"/>
              <a:t>Your next patient is François who comes with his mother who is originally from Haiti.  She has brought her firstborn two-year-old son to visit you today at the suggestion of her local daycare </a:t>
            </a:r>
            <a:r>
              <a:rPr lang="en-US" altLang="en-US" dirty="0" smtClean="0"/>
              <a:t>provider...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2057400"/>
            <a:ext cx="8229600" cy="2286000"/>
          </a:xfrm>
        </p:spPr>
        <p:txBody>
          <a:bodyPr/>
          <a:lstStyle/>
          <a:p>
            <a:endParaRPr altLang="en-US" dirty="0">
              <a:latin typeface="Arial" pitchFamily="34" charset="0"/>
            </a:endParaRPr>
          </a:p>
          <a:p>
            <a:r>
              <a:rPr lang="en-US" altLang="en-US" sz="4000" dirty="0">
                <a:solidFill>
                  <a:schemeClr val="accent4">
                    <a:lumMod val="75000"/>
                  </a:schemeClr>
                </a:solidFill>
                <a:latin typeface="Arial" pitchFamily="34" charset="0"/>
              </a:rPr>
              <a:t>What stands out to you </a:t>
            </a:r>
            <a:endParaRPr lang="en-US" altLang="en-US" sz="4000" dirty="0" smtClean="0">
              <a:solidFill>
                <a:schemeClr val="accent4">
                  <a:lumMod val="75000"/>
                </a:schemeClr>
              </a:solidFill>
              <a:latin typeface="Arial" pitchFamily="34" charset="0"/>
            </a:endParaRPr>
          </a:p>
          <a:p>
            <a:r>
              <a:rPr lang="en-US" altLang="en-US" sz="4000" dirty="0" smtClean="0">
                <a:solidFill>
                  <a:schemeClr val="accent4">
                    <a:lumMod val="75000"/>
                  </a:schemeClr>
                </a:solidFill>
                <a:latin typeface="Arial" pitchFamily="34" charset="0"/>
              </a:rPr>
              <a:t>about </a:t>
            </a:r>
            <a:r>
              <a:rPr lang="en-US" altLang="en-US" sz="4000" dirty="0">
                <a:solidFill>
                  <a:schemeClr val="accent4">
                    <a:lumMod val="75000"/>
                  </a:schemeClr>
                </a:solidFill>
                <a:latin typeface="Arial" pitchFamily="34" charset="0"/>
              </a:rPr>
              <a:t>this </a:t>
            </a:r>
            <a:r>
              <a:rPr lang="en-US" altLang="en-US" sz="4000" dirty="0" smtClean="0">
                <a:solidFill>
                  <a:schemeClr val="accent4">
                    <a:lumMod val="75000"/>
                  </a:schemeClr>
                </a:solidFill>
                <a:latin typeface="Arial" pitchFamily="34" charset="0"/>
              </a:rPr>
              <a:t>situation</a:t>
            </a:r>
            <a:r>
              <a:rPr altLang="en-US" sz="4000" dirty="0" smtClean="0">
                <a:solidFill>
                  <a:schemeClr val="accent4">
                    <a:lumMod val="75000"/>
                  </a:schemeClr>
                </a:solidFill>
                <a:latin typeface="Arial" pitchFamily="34" charset="0"/>
              </a:rPr>
              <a:t>….?</a:t>
            </a:r>
            <a:endParaRPr altLang="en-US" sz="4000" dirty="0">
              <a:solidFill>
                <a:schemeClr val="accent4">
                  <a:lumMod val="75000"/>
                </a:schemeClr>
              </a:solidFill>
              <a:latin typeface="Arial" pitchFamily="34" charset="0"/>
            </a:endParaRPr>
          </a:p>
          <a:p>
            <a:endParaRPr altLang="en-US" dirty="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txBox="1">
            <a:spLocks/>
          </p:cNvSpPr>
          <p:nvPr/>
        </p:nvSpPr>
        <p:spPr bwMode="auto">
          <a:xfrm>
            <a:off x="457200" y="1524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endParaRPr lang="en-US" altLang="en-US"/>
          </a:p>
        </p:txBody>
      </p:sp>
      <p:sp>
        <p:nvSpPr>
          <p:cNvPr id="10243" name="Title 1"/>
          <p:cNvSpPr txBox="1">
            <a:spLocks/>
          </p:cNvSpPr>
          <p:nvPr/>
        </p:nvSpPr>
        <p:spPr bwMode="auto">
          <a:xfrm>
            <a:off x="457200" y="762000"/>
            <a:ext cx="8229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3600" dirty="0" smtClean="0">
                <a:solidFill>
                  <a:srgbClr val="7030A0"/>
                </a:solidFill>
              </a:rPr>
              <a:t>Cultural Barriers: Maternal Blame &amp; Stigma</a:t>
            </a:r>
            <a:endParaRPr lang="en-US" altLang="en-US" sz="3600" dirty="0">
              <a:solidFill>
                <a:srgbClr val="7030A0"/>
              </a:solidFill>
            </a:endParaRPr>
          </a:p>
        </p:txBody>
      </p:sp>
      <p:sp>
        <p:nvSpPr>
          <p:cNvPr id="10244" name="Text Box 4"/>
          <p:cNvSpPr txBox="1">
            <a:spLocks noChangeArrowheads="1"/>
          </p:cNvSpPr>
          <p:nvPr/>
        </p:nvSpPr>
        <p:spPr bwMode="auto">
          <a:xfrm>
            <a:off x="457200" y="6248400"/>
            <a:ext cx="23622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a:spcBef>
                <a:spcPct val="0"/>
              </a:spcBef>
              <a:buFontTx/>
              <a:buNone/>
            </a:pPr>
            <a:endParaRPr lang="en-US" altLang="en-US" sz="1200">
              <a:solidFill>
                <a:schemeClr val="bg1"/>
              </a:solidFill>
              <a:latin typeface="Arial" pitchFamily="34" charset="0"/>
            </a:endParaRPr>
          </a:p>
          <a:p>
            <a:pPr algn="ctr">
              <a:spcBef>
                <a:spcPct val="50000"/>
              </a:spcBef>
              <a:buFontTx/>
              <a:buNone/>
            </a:pPr>
            <a:endParaRPr lang="en-US" altLang="en-US" sz="1200">
              <a:solidFill>
                <a:schemeClr val="bg1"/>
              </a:solidFill>
              <a:latin typeface="Arial" pitchFamily="34" charset="0"/>
            </a:endParaRPr>
          </a:p>
        </p:txBody>
      </p:sp>
      <p:sp>
        <p:nvSpPr>
          <p:cNvPr id="10245" name="TextBox 5">
            <a:hlinkClick r:id="rId3"/>
          </p:cNvPr>
          <p:cNvSpPr txBox="1">
            <a:spLocks noChangeArrowheads="1"/>
          </p:cNvSpPr>
          <p:nvPr/>
        </p:nvSpPr>
        <p:spPr bwMode="auto">
          <a:xfrm>
            <a:off x="1066800" y="1524000"/>
            <a:ext cx="7239000" cy="42465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a:p>
            <a:pPr eaLnBrk="1" hangingPunct="1">
              <a:spcBef>
                <a:spcPct val="0"/>
              </a:spcBef>
              <a:buFontTx/>
              <a:buNone/>
            </a:pPr>
            <a:endParaRPr lang="en-US" altLang="en-US" sz="1800">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II</a:t>
            </a:r>
          </a:p>
        </p:txBody>
      </p:sp>
      <p:sp>
        <p:nvSpPr>
          <p:cNvPr id="9219" name="Content Placeholder 2"/>
          <p:cNvSpPr>
            <a:spLocks noGrp="1"/>
          </p:cNvSpPr>
          <p:nvPr>
            <p:ph idx="1"/>
          </p:nvPr>
        </p:nvSpPr>
        <p:spPr>
          <a:xfrm>
            <a:off x="304800" y="2133600"/>
            <a:ext cx="8534400" cy="2133600"/>
          </a:xfrm>
        </p:spPr>
        <p:txBody>
          <a:bodyPr/>
          <a:lstStyle/>
          <a:p>
            <a:r>
              <a:rPr lang="en-US" altLang="en-US" dirty="0"/>
              <a:t>François’ aunt has suggested that his condition may be due to supernatural </a:t>
            </a:r>
            <a:r>
              <a:rPr lang="en-US" altLang="en-US" dirty="0" smtClean="0"/>
              <a:t>causes… </a:t>
            </a:r>
          </a:p>
        </p:txBody>
      </p:sp>
    </p:spTree>
    <p:extLst>
      <p:ext uri="{BB962C8B-B14F-4D97-AF65-F5344CB8AC3E}">
        <p14:creationId xmlns:p14="http://schemas.microsoft.com/office/powerpoint/2010/main" val="1710402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2057400"/>
            <a:ext cx="8229600" cy="2590800"/>
          </a:xfrm>
        </p:spPr>
        <p:txBody>
          <a:bodyPr/>
          <a:lstStyle/>
          <a:p>
            <a:pPr algn="l"/>
            <a:r>
              <a:rPr lang="en-US" altLang="en-US" sz="4000" dirty="0">
                <a:solidFill>
                  <a:schemeClr val="accent4">
                    <a:lumMod val="75000"/>
                  </a:schemeClr>
                </a:solidFill>
                <a:latin typeface="Arial" pitchFamily="34" charset="0"/>
              </a:rPr>
              <a:t>Upon learning the family members’ advice to François’ mother, what should you do next?  </a:t>
            </a:r>
            <a:endParaRPr altLang="en-US" dirty="0">
              <a:solidFill>
                <a:schemeClr val="accent4">
                  <a:lumMod val="75000"/>
                </a:schemeClr>
              </a:solidFill>
              <a:latin typeface="Arial" pitchFamily="34" charset="0"/>
            </a:endParaRPr>
          </a:p>
        </p:txBody>
      </p:sp>
    </p:spTree>
    <p:extLst>
      <p:ext uri="{BB962C8B-B14F-4D97-AF65-F5344CB8AC3E}">
        <p14:creationId xmlns:p14="http://schemas.microsoft.com/office/powerpoint/2010/main" val="448889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533400" y="990600"/>
            <a:ext cx="8229600" cy="1143000"/>
          </a:xfrm>
        </p:spPr>
        <p:txBody>
          <a:bodyPr/>
          <a:lstStyle/>
          <a:p>
            <a:r>
              <a:rPr lang="en-US" altLang="en-US" sz="4800" dirty="0" smtClean="0">
                <a:solidFill>
                  <a:srgbClr val="7030A0"/>
                </a:solidFill>
              </a:rPr>
              <a:t>Part III</a:t>
            </a:r>
          </a:p>
        </p:txBody>
      </p:sp>
      <p:sp>
        <p:nvSpPr>
          <p:cNvPr id="9219" name="Content Placeholder 2"/>
          <p:cNvSpPr>
            <a:spLocks noGrp="1"/>
          </p:cNvSpPr>
          <p:nvPr>
            <p:ph idx="1"/>
          </p:nvPr>
        </p:nvSpPr>
        <p:spPr>
          <a:xfrm>
            <a:off x="457200" y="2133600"/>
            <a:ext cx="8229600" cy="2514600"/>
          </a:xfrm>
        </p:spPr>
        <p:txBody>
          <a:bodyPr/>
          <a:lstStyle/>
          <a:p>
            <a:r>
              <a:rPr lang="en-US" altLang="en-US" dirty="0"/>
              <a:t>After you hear François’ mother’s story about his development, you ask the Haitian-Creole cultural liaison to help her fill out the M-CHAT screening </a:t>
            </a:r>
            <a:r>
              <a:rPr lang="en-US" altLang="en-US" dirty="0" smtClean="0"/>
              <a:t>tool…</a:t>
            </a:r>
          </a:p>
        </p:txBody>
      </p:sp>
    </p:spTree>
    <p:extLst>
      <p:ext uri="{BB962C8B-B14F-4D97-AF65-F5344CB8AC3E}">
        <p14:creationId xmlns:p14="http://schemas.microsoft.com/office/powerpoint/2010/main" val="3303689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1447800"/>
            <a:ext cx="8229600" cy="3657600"/>
          </a:xfrm>
        </p:spPr>
        <p:txBody>
          <a:bodyPr/>
          <a:lstStyle/>
          <a:p>
            <a:pPr algn="l"/>
            <a:r>
              <a:rPr lang="en-US" altLang="en-US" sz="4000" dirty="0" smtClean="0">
                <a:solidFill>
                  <a:schemeClr val="accent4">
                    <a:lumMod val="75000"/>
                  </a:schemeClr>
                </a:solidFill>
                <a:latin typeface="Arial" pitchFamily="34" charset="0"/>
              </a:rPr>
              <a:t>…Knowing </a:t>
            </a:r>
            <a:r>
              <a:rPr lang="en-US" altLang="en-US" sz="4000" dirty="0">
                <a:solidFill>
                  <a:schemeClr val="accent4">
                    <a:lumMod val="75000"/>
                  </a:schemeClr>
                </a:solidFill>
                <a:latin typeface="Arial" pitchFamily="34" charset="0"/>
              </a:rPr>
              <a:t>the influence that family plays in Francois’ mother’s decision-making, what should you do next? </a:t>
            </a:r>
            <a:endParaRPr altLang="en-US" dirty="0">
              <a:solidFill>
                <a:schemeClr val="accent4">
                  <a:lumMod val="75000"/>
                </a:schemeClr>
              </a:solidFill>
              <a:latin typeface="Arial" pitchFamily="34" charset="0"/>
            </a:endParaRPr>
          </a:p>
        </p:txBody>
      </p:sp>
    </p:spTree>
    <p:extLst>
      <p:ext uri="{BB962C8B-B14F-4D97-AF65-F5344CB8AC3E}">
        <p14:creationId xmlns:p14="http://schemas.microsoft.com/office/powerpoint/2010/main" val="33631677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2505</TotalTime>
  <Words>546</Words>
  <Application>Microsoft Office PowerPoint</Application>
  <PresentationFormat>On-screen Show (4:3)</PresentationFormat>
  <Paragraphs>128</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Learning Objectives</vt:lpstr>
      <vt:lpstr>Part I</vt:lpstr>
      <vt:lpstr>PowerPoint Presentation</vt:lpstr>
      <vt:lpstr>PowerPoint Presentation</vt:lpstr>
      <vt:lpstr>Part II</vt:lpstr>
      <vt:lpstr>PowerPoint Presentation</vt:lpstr>
      <vt:lpstr>Part III</vt:lpstr>
      <vt:lpstr>PowerPoint Presentation</vt:lpstr>
      <vt:lpstr>PowerPoint Presentation</vt:lpstr>
      <vt:lpstr>Part IV</vt:lpstr>
      <vt:lpstr>PowerPoint Presentation</vt:lpstr>
      <vt:lpstr>PowerPoint Presentation</vt:lpstr>
      <vt:lpstr>Part V: Epilogue</vt:lpstr>
      <vt:lpstr>PowerPoint Presentation</vt:lpstr>
      <vt:lpstr>PowerPoint Presentation</vt:lpstr>
      <vt:lpstr>PowerPoint Presentation</vt:lpstr>
    </vt:vector>
  </TitlesOfParts>
  <Company>Porter Novelli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rashida harrington</dc:creator>
  <cp:lastModifiedBy>umass</cp:lastModifiedBy>
  <cp:revision>166</cp:revision>
  <dcterms:created xsi:type="dcterms:W3CDTF">2010-11-08T15:42:49Z</dcterms:created>
  <dcterms:modified xsi:type="dcterms:W3CDTF">2014-05-26T14:27:15Z</dcterms:modified>
</cp:coreProperties>
</file>